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71" r:id="rId12"/>
    <p:sldId id="274" r:id="rId13"/>
    <p:sldId id="273" r:id="rId14"/>
    <p:sldId id="269" r:id="rId15"/>
    <p:sldId id="272" r:id="rId16"/>
    <p:sldId id="270" r:id="rId17"/>
    <p:sldId id="265" r:id="rId18"/>
    <p:sldId id="266" r:id="rId19"/>
  </p:sldIdLst>
  <p:sldSz cx="9144000" cy="5143500" type="screen16x9"/>
  <p:notesSz cx="6858000" cy="9144000"/>
  <p:embeddedFontLs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Roboto Thin" panose="020B0604020202020204" charset="0"/>
      <p:regular r:id="rId25"/>
      <p:bold r:id="rId26"/>
      <p:italic r:id="rId27"/>
      <p:boldItalic r:id="rId28"/>
    </p:embeddedFont>
    <p:embeddedFont>
      <p:font typeface="Caveat" panose="020B0604020202020204" charset="0"/>
      <p:regular r:id="rId29"/>
      <p:bold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  <p:embeddedFont>
      <p:font typeface="Roboto Medium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Pacifico" panose="020B0604020202020204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4660"/>
  </p:normalViewPr>
  <p:slideViewPr>
    <p:cSldViewPr snapToGrid="0">
      <p:cViewPr varScale="1">
        <p:scale>
          <a:sx n="98" d="100"/>
          <a:sy n="98" d="100"/>
        </p:scale>
        <p:origin x="588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59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643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075e1725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075e17250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075e17250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075e17250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075e1725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075e17250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075e17250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075e17250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075e17250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075e17250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075e17250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075e17250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075e17250_0_1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075e17250_0_1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075e17250_0_1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075e17250_0_1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075e17250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075e17250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075e1725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075e1725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1670825" y="1578400"/>
            <a:ext cx="79938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SUMMARIZATION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OF  VIDEOS                             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001250" y="3856400"/>
            <a:ext cx="34707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 </a:t>
            </a:r>
            <a:r>
              <a:rPr lang="en" sz="2400"/>
              <a:t> ADISHRI GUPTA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     169105014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REPRESENTATION </a:t>
            </a:r>
            <a:br>
              <a:rPr lang="en-US" dirty="0" smtClean="0"/>
            </a:br>
            <a:r>
              <a:rPr lang="en-US" dirty="0" smtClean="0"/>
              <a:t>USING VGG-19</a:t>
            </a:r>
            <a:endParaRPr lang="en-US" dirty="0"/>
          </a:p>
        </p:txBody>
      </p:sp>
      <p:sp>
        <p:nvSpPr>
          <p:cNvPr id="6" name="Text Placeholder 5"/>
          <p:cNvSpPr txBox="1">
            <a:spLocks noGrp="1"/>
          </p:cNvSpPr>
          <p:nvPr>
            <p:ph type="body" idx="1"/>
          </p:nvPr>
        </p:nvSpPr>
        <p:spPr>
          <a:xfrm>
            <a:off x="1297500" y="1382724"/>
            <a:ext cx="7038900" cy="3405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APPLICATION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marL="14605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Given </a:t>
            </a:r>
            <a:r>
              <a:rPr lang="en-US" dirty="0">
                <a:solidFill>
                  <a:schemeClr val="bg1"/>
                </a:solidFill>
              </a:rPr>
              <a:t>image → find object name in the image</a:t>
            </a:r>
          </a:p>
          <a:p>
            <a:pPr marL="146050" indent="0">
              <a:buNone/>
            </a:pPr>
            <a:r>
              <a:rPr lang="en-US" dirty="0">
                <a:solidFill>
                  <a:schemeClr val="bg1"/>
                </a:solidFill>
              </a:rPr>
              <a:t>It can detect any one of 1000 images</a:t>
            </a:r>
          </a:p>
          <a:p>
            <a:pPr marL="146050" indent="0">
              <a:buNone/>
            </a:pPr>
            <a:r>
              <a:rPr lang="en-US" dirty="0">
                <a:solidFill>
                  <a:schemeClr val="bg1"/>
                </a:solidFill>
              </a:rPr>
              <a:t>It takes input image of size 224 * 224 * 3 (RGB image)</a:t>
            </a: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BUILT USING:</a:t>
            </a:r>
            <a:endParaRPr lang="en-US" dirty="0">
              <a:solidFill>
                <a:schemeClr val="bg1"/>
              </a:solidFill>
            </a:endParaRPr>
          </a:p>
          <a:p>
            <a:pPr marL="14605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   Convolutions </a:t>
            </a:r>
            <a:r>
              <a:rPr lang="en-US" dirty="0">
                <a:solidFill>
                  <a:schemeClr val="bg1"/>
                </a:solidFill>
              </a:rPr>
              <a:t>layers (used only 3*3 size )</a:t>
            </a:r>
          </a:p>
          <a:p>
            <a:pPr marL="14605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   Max </a:t>
            </a:r>
            <a:r>
              <a:rPr lang="en-US" dirty="0">
                <a:solidFill>
                  <a:schemeClr val="bg1"/>
                </a:solidFill>
              </a:rPr>
              <a:t>pooling layers (used only 2*2 size)</a:t>
            </a:r>
          </a:p>
          <a:p>
            <a:pPr marL="14605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   Fully </a:t>
            </a:r>
            <a:r>
              <a:rPr lang="en-US" dirty="0">
                <a:solidFill>
                  <a:schemeClr val="bg1"/>
                </a:solidFill>
              </a:rPr>
              <a:t>connected layers at end</a:t>
            </a:r>
          </a:p>
          <a:p>
            <a:pPr marL="14605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   Total </a:t>
            </a:r>
            <a:r>
              <a:rPr lang="en-US" dirty="0">
                <a:solidFill>
                  <a:schemeClr val="bg1"/>
                </a:solidFill>
              </a:rPr>
              <a:t>16 layers</a:t>
            </a: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MODEL SIZE:</a:t>
            </a:r>
            <a:r>
              <a:rPr lang="en-US" b="1" dirty="0">
                <a:solidFill>
                  <a:schemeClr val="bg1"/>
                </a:solidFill>
              </a:rPr>
              <a:t> </a:t>
            </a:r>
            <a:r>
              <a:rPr lang="en-US" dirty="0">
                <a:solidFill>
                  <a:schemeClr val="bg1"/>
                </a:solidFill>
              </a:rPr>
              <a:t>528MB</a:t>
            </a: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    Pre </a:t>
            </a:r>
            <a:r>
              <a:rPr lang="en-US" b="1" dirty="0">
                <a:solidFill>
                  <a:schemeClr val="bg1"/>
                </a:solidFill>
              </a:rPr>
              <a:t>trained </a:t>
            </a:r>
            <a:r>
              <a:rPr lang="en-US" b="1" dirty="0" smtClean="0">
                <a:solidFill>
                  <a:schemeClr val="bg1"/>
                </a:solidFill>
              </a:rPr>
              <a:t>model (</a:t>
            </a:r>
            <a:r>
              <a:rPr lang="en-US" b="1" dirty="0" err="1">
                <a:solidFill>
                  <a:schemeClr val="bg1"/>
                </a:solidFill>
              </a:rPr>
              <a:t>Tensorflow</a:t>
            </a:r>
            <a:r>
              <a:rPr lang="en-US" b="1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    Top-1 </a:t>
            </a:r>
            <a:r>
              <a:rPr lang="en-US" b="1" dirty="0">
                <a:solidFill>
                  <a:schemeClr val="bg1"/>
                </a:solidFill>
              </a:rPr>
              <a:t>Accuracy</a:t>
            </a:r>
            <a:r>
              <a:rPr lang="en-US" dirty="0">
                <a:solidFill>
                  <a:schemeClr val="bg1"/>
                </a:solidFill>
              </a:rPr>
              <a:t>: 70.5%</a:t>
            </a: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    Top-5 </a:t>
            </a:r>
            <a:r>
              <a:rPr lang="en-US" b="1" dirty="0">
                <a:solidFill>
                  <a:schemeClr val="bg1"/>
                </a:solidFill>
              </a:rPr>
              <a:t>Accuracy:</a:t>
            </a:r>
            <a:r>
              <a:rPr lang="en-US" dirty="0">
                <a:solidFill>
                  <a:schemeClr val="bg1"/>
                </a:solidFill>
              </a:rPr>
              <a:t> 90.0</a:t>
            </a:r>
            <a:r>
              <a:rPr lang="en-US" dirty="0" smtClean="0">
                <a:solidFill>
                  <a:schemeClr val="bg1"/>
                </a:solidFill>
              </a:rPr>
              <a:t>%</a:t>
            </a:r>
            <a:endParaRPr lang="en-US" dirty="0">
              <a:solidFill>
                <a:schemeClr val="bg1"/>
              </a:solidFill>
            </a:endParaRPr>
          </a:p>
          <a:p>
            <a:pPr marL="146050" indent="0">
              <a:buNone/>
            </a:pPr>
            <a:r>
              <a:rPr lang="en-US" b="1" dirty="0" smtClean="0">
                <a:solidFill>
                  <a:schemeClr val="bg1"/>
                </a:solidFill>
              </a:rPr>
              <a:t>VARIENT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VGG-19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98952" y="1753209"/>
            <a:ext cx="4878018" cy="172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77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SNIPPETS OF LSTM AND VGG-19   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117934" y="1395399"/>
            <a:ext cx="7038900" cy="2911200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A common </a:t>
            </a:r>
            <a:r>
              <a:rPr lang="en-US" dirty="0" smtClean="0"/>
              <a:t>LSTM  </a:t>
            </a:r>
            <a:r>
              <a:rPr lang="en-US" dirty="0"/>
              <a:t>cell remembers values over arbitrary time </a:t>
            </a:r>
            <a:r>
              <a:rPr lang="en-US" dirty="0" smtClean="0"/>
              <a:t>intervals.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7" r="46537"/>
          <a:stretch/>
        </p:blipFill>
        <p:spPr>
          <a:xfrm>
            <a:off x="5212737" y="999812"/>
            <a:ext cx="3889305" cy="4046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" t="-2460" r="33723" b="53052"/>
          <a:stretch/>
        </p:blipFill>
        <p:spPr>
          <a:xfrm>
            <a:off x="118490" y="2003898"/>
            <a:ext cx="5068111" cy="304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6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SUBMODULAR SUMMARIZATION FRAMEWORK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7046" y="1307850"/>
            <a:ext cx="7675124" cy="2911200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framework of submodular optimization to create </a:t>
            </a:r>
            <a:r>
              <a:rPr lang="en-US" dirty="0" smtClean="0"/>
              <a:t>summaries that </a:t>
            </a:r>
            <a:r>
              <a:rPr lang="en-US" dirty="0"/>
              <a:t>take into account multiple objectives </a:t>
            </a:r>
            <a:r>
              <a:rPr lang="en-US" dirty="0" smtClean="0"/>
              <a:t>. </a:t>
            </a:r>
            <a:r>
              <a:rPr lang="en-US" dirty="0"/>
              <a:t>In this </a:t>
            </a:r>
            <a:r>
              <a:rPr lang="en-US" dirty="0" smtClean="0"/>
              <a:t>framework, summarization </a:t>
            </a:r>
            <a:r>
              <a:rPr lang="en-US" dirty="0"/>
              <a:t>is posed as the problem of selecting a </a:t>
            </a:r>
            <a:r>
              <a:rPr lang="en-US" dirty="0" smtClean="0"/>
              <a:t>subset (in </a:t>
            </a:r>
            <a:r>
              <a:rPr lang="en-US" dirty="0"/>
              <a:t>our case, of </a:t>
            </a:r>
            <a:r>
              <a:rPr lang="en-US" dirty="0" smtClean="0"/>
              <a:t>frames) y </a:t>
            </a:r>
            <a:r>
              <a:rPr lang="en-US" dirty="0"/>
              <a:t>that maximizes a linear combination </a:t>
            </a:r>
            <a:r>
              <a:rPr lang="en-US" dirty="0" smtClean="0"/>
              <a:t>of submodular </a:t>
            </a:r>
            <a:r>
              <a:rPr lang="en-US" dirty="0"/>
              <a:t>objective </a:t>
            </a:r>
            <a:r>
              <a:rPr lang="en-US" dirty="0" smtClean="0"/>
              <a:t>functions.</a:t>
            </a:r>
          </a:p>
          <a:p>
            <a:pPr marL="146050" indent="0">
              <a:buNone/>
            </a:pPr>
            <a:r>
              <a:rPr lang="en-US" dirty="0"/>
              <a:t> </a:t>
            </a:r>
            <a:r>
              <a:rPr lang="en-US" dirty="0" smtClean="0"/>
              <a:t>        f(xv, y)=[f1(xv, y),………………………..</a:t>
            </a:r>
            <a:r>
              <a:rPr lang="en-US" dirty="0" err="1" smtClean="0"/>
              <a:t>fn</a:t>
            </a:r>
            <a:r>
              <a:rPr lang="en-US" dirty="0" smtClean="0"/>
              <a:t>(xv, y)]^T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1" t="49929" r="7022" b="12227"/>
          <a:stretch/>
        </p:blipFill>
        <p:spPr>
          <a:xfrm>
            <a:off x="1566153" y="2490280"/>
            <a:ext cx="7396718" cy="249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091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1313" y="203554"/>
            <a:ext cx="7038900" cy="914100"/>
          </a:xfrm>
        </p:spPr>
        <p:txBody>
          <a:bodyPr/>
          <a:lstStyle/>
          <a:p>
            <a:r>
              <a:rPr lang="en-US" dirty="0" smtClean="0"/>
              <a:t>APPLICATION OF TRAINED WEIGHTS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94" y="1764900"/>
            <a:ext cx="7038900" cy="2911200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The pre-trained models are trained on very large scale </a:t>
            </a:r>
            <a:r>
              <a:rPr lang="en-US" dirty="0" smtClean="0"/>
              <a:t>image</a:t>
            </a:r>
          </a:p>
          <a:p>
            <a:pPr marL="146050" indent="0">
              <a:buNone/>
            </a:pPr>
            <a:r>
              <a:rPr lang="en-US" dirty="0" smtClean="0"/>
              <a:t> </a:t>
            </a:r>
            <a:r>
              <a:rPr lang="en-US" dirty="0"/>
              <a:t>classification problems. The convolutional layers act as feature </a:t>
            </a:r>
            <a:endParaRPr lang="en-US" dirty="0" smtClean="0"/>
          </a:p>
          <a:p>
            <a:pPr marL="146050" indent="0">
              <a:buNone/>
            </a:pPr>
            <a:r>
              <a:rPr lang="en-US" dirty="0" smtClean="0"/>
              <a:t>extractor </a:t>
            </a:r>
            <a:r>
              <a:rPr lang="en-US" dirty="0"/>
              <a:t>and the fully connected layers act as </a:t>
            </a:r>
            <a:r>
              <a:rPr lang="en-US" dirty="0" smtClean="0"/>
              <a:t>Classifiers.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" t="12275" r="55313" b="5038"/>
          <a:stretch/>
        </p:blipFill>
        <p:spPr>
          <a:xfrm>
            <a:off x="4972593" y="850800"/>
            <a:ext cx="4095938" cy="42509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24" t="18520" r="12576" b="47800"/>
          <a:stretch/>
        </p:blipFill>
        <p:spPr>
          <a:xfrm>
            <a:off x="0" y="3103123"/>
            <a:ext cx="4950498" cy="199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2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6307" y="924127"/>
            <a:ext cx="8190689" cy="3398980"/>
          </a:xfrm>
        </p:spPr>
        <p:txBody>
          <a:bodyPr/>
          <a:lstStyle/>
          <a:p>
            <a:r>
              <a:rPr lang="en-US" dirty="0" smtClean="0"/>
              <a:t>We </a:t>
            </a:r>
            <a:r>
              <a:rPr lang="en-US" dirty="0"/>
              <a:t>split RAD into 100 videos for training, 50 for validation and 50 for testing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</a:t>
            </a:r>
            <a:r>
              <a:rPr lang="en-US" dirty="0"/>
              <a:t>train for 20 epochs using </a:t>
            </a:r>
            <a:r>
              <a:rPr lang="en-US" dirty="0" err="1"/>
              <a:t>minibatches</a:t>
            </a:r>
            <a:r>
              <a:rPr lang="en-US" dirty="0"/>
              <a:t> of 128 </a:t>
            </a:r>
            <a:r>
              <a:rPr lang="en-US" dirty="0" smtClean="0"/>
              <a:t>triplets</a:t>
            </a:r>
          </a:p>
          <a:p>
            <a:r>
              <a:rPr lang="en-US" dirty="0"/>
              <a:t>We truncate the number of words in the query at 14, as a </a:t>
            </a:r>
            <a:r>
              <a:rPr lang="en-US" dirty="0" smtClean="0"/>
              <a:t>tradeoff  </a:t>
            </a:r>
            <a:r>
              <a:rPr lang="en-US" dirty="0"/>
              <a:t>between the mean and maximum query </a:t>
            </a:r>
            <a:r>
              <a:rPr lang="en-US" dirty="0" smtClean="0"/>
              <a:t>length</a:t>
            </a:r>
          </a:p>
          <a:p>
            <a:r>
              <a:rPr lang="en-US" dirty="0" smtClean="0"/>
              <a:t>The </a:t>
            </a:r>
            <a:r>
              <a:rPr lang="en-US" dirty="0"/>
              <a:t>annotation is in form of triplets  </a:t>
            </a:r>
            <a:r>
              <a:rPr lang="en-US" dirty="0" smtClean="0"/>
              <a:t>(K,Q,C)</a:t>
            </a:r>
            <a:r>
              <a:rPr lang="en-US" dirty="0"/>
              <a:t> </a:t>
            </a:r>
            <a:r>
              <a:rPr lang="en-US" dirty="0" smtClean="0"/>
              <a:t>meaning </a:t>
            </a:r>
            <a:r>
              <a:rPr lang="en-US" dirty="0"/>
              <a:t>that the image K was clicked C times in the search </a:t>
            </a:r>
            <a:r>
              <a:rPr lang="en-US" dirty="0" smtClean="0"/>
              <a:t>results of </a:t>
            </a:r>
            <a:r>
              <a:rPr lang="en-US" dirty="0"/>
              <a:t>the query </a:t>
            </a:r>
            <a:r>
              <a:rPr lang="en-US" dirty="0" smtClean="0"/>
              <a:t>Q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" t="13401" b="2260"/>
          <a:stretch/>
        </p:blipFill>
        <p:spPr>
          <a:xfrm>
            <a:off x="2315183" y="2723744"/>
            <a:ext cx="6721813" cy="234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8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653" y="374295"/>
            <a:ext cx="7038900" cy="914100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7500" y="935252"/>
            <a:ext cx="7321206" cy="2911200"/>
          </a:xfrm>
        </p:spPr>
        <p:txBody>
          <a:bodyPr/>
          <a:lstStyle/>
          <a:p>
            <a:pPr marL="146050" indent="0">
              <a:buNone/>
            </a:pPr>
            <a:r>
              <a:rPr lang="en-US" dirty="0" smtClean="0"/>
              <a:t>Combining </a:t>
            </a:r>
            <a:r>
              <a:rPr lang="en-US" dirty="0"/>
              <a:t>all objectives </a:t>
            </a:r>
            <a:r>
              <a:rPr lang="en-US" dirty="0" smtClean="0"/>
              <a:t>of our model we get the following results. For a </a:t>
            </a:r>
            <a:r>
              <a:rPr lang="en-US" dirty="0" err="1" smtClean="0"/>
              <a:t>youtube</a:t>
            </a:r>
            <a:r>
              <a:rPr lang="en-US" dirty="0" smtClean="0"/>
              <a:t> video, and the query “cat fails” the following frames are extracted. </a:t>
            </a:r>
            <a:r>
              <a:rPr lang="en-US" dirty="0"/>
              <a:t>W</a:t>
            </a:r>
            <a:r>
              <a:rPr lang="en-US" dirty="0" smtClean="0"/>
              <a:t>e have determined that our objective, embedding queries with an LSTM  and VGG-19 architecture for image classification </a:t>
            </a:r>
            <a:r>
              <a:rPr lang="en-US" dirty="0"/>
              <a:t>might </a:t>
            </a:r>
            <a:r>
              <a:rPr lang="en-US" dirty="0" smtClean="0"/>
              <a:t>be suboptimal </a:t>
            </a:r>
            <a:r>
              <a:rPr lang="en-US" dirty="0"/>
              <a:t>for predicting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4" b="7520"/>
          <a:stretch/>
        </p:blipFill>
        <p:spPr>
          <a:xfrm>
            <a:off x="1509647" y="2023352"/>
            <a:ext cx="6040877" cy="291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4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THE 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4860" y="1168176"/>
            <a:ext cx="7344179" cy="2911200"/>
          </a:xfrm>
        </p:spPr>
        <p:txBody>
          <a:bodyPr/>
          <a:lstStyle/>
          <a:p>
            <a:pPr marL="146050" indent="0">
              <a:buNone/>
            </a:pPr>
            <a:r>
              <a:rPr lang="en-US" b="1" dirty="0" smtClean="0"/>
              <a:t>Evaluation metrics-</a:t>
            </a:r>
          </a:p>
          <a:p>
            <a:pPr marL="146050" indent="0">
              <a:buNone/>
            </a:pPr>
            <a:r>
              <a:rPr lang="en-US" dirty="0" smtClean="0"/>
              <a:t>The </a:t>
            </a:r>
            <a:r>
              <a:rPr lang="en-US" dirty="0"/>
              <a:t>F1 score is the harmonic mean of precision </a:t>
            </a:r>
            <a:r>
              <a:rPr lang="en-US" dirty="0" smtClean="0"/>
              <a:t>of relevance </a:t>
            </a:r>
            <a:r>
              <a:rPr lang="en-US" dirty="0"/>
              <a:t>prediction and cluster </a:t>
            </a:r>
            <a:r>
              <a:rPr lang="en-US" dirty="0" smtClean="0"/>
              <a:t>recall. </a:t>
            </a:r>
            <a:r>
              <a:rPr lang="en-US" dirty="0"/>
              <a:t>It is high, if a </a:t>
            </a:r>
            <a:r>
              <a:rPr lang="en-US" dirty="0" smtClean="0"/>
              <a:t>method selects </a:t>
            </a:r>
            <a:r>
              <a:rPr lang="en-US" dirty="0"/>
              <a:t>relevant frames from diverse </a:t>
            </a:r>
            <a:r>
              <a:rPr lang="en-US" dirty="0" smtClean="0"/>
              <a:t>clusters</a:t>
            </a:r>
            <a:r>
              <a:rPr lang="en-US" dirty="0"/>
              <a:t>.</a:t>
            </a:r>
            <a:endParaRPr lang="en-US" dirty="0" smtClean="0"/>
          </a:p>
          <a:p>
            <a:pPr marL="146050" indent="0">
              <a:buNone/>
            </a:pPr>
            <a:r>
              <a:rPr lang="en-US" dirty="0" smtClean="0"/>
              <a:t>We </a:t>
            </a:r>
            <a:r>
              <a:rPr lang="en-US" dirty="0"/>
              <a:t>determined that our </a:t>
            </a:r>
            <a:r>
              <a:rPr lang="en-US" dirty="0" smtClean="0"/>
              <a:t>objective, embedding </a:t>
            </a:r>
            <a:r>
              <a:rPr lang="en-US" dirty="0"/>
              <a:t>queries with an LSTM and explicitly modelling </a:t>
            </a:r>
            <a:r>
              <a:rPr lang="en-US" dirty="0" smtClean="0"/>
              <a:t>quality performs </a:t>
            </a:r>
            <a:r>
              <a:rPr lang="en-US" dirty="0"/>
              <a:t>best. We call this model QAR </a:t>
            </a:r>
            <a:r>
              <a:rPr lang="en-US" dirty="0" smtClean="0"/>
              <a:t>(Quality-Aware </a:t>
            </a:r>
            <a:r>
              <a:rPr lang="en-US" dirty="0"/>
              <a:t>Relevance)</a:t>
            </a:r>
            <a:endParaRPr lang="en-US" dirty="0" smtClean="0"/>
          </a:p>
          <a:p>
            <a:pPr marL="14605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98" t="22682" r="11915" b="60138"/>
          <a:stretch/>
        </p:blipFill>
        <p:spPr>
          <a:xfrm>
            <a:off x="3297676" y="2623776"/>
            <a:ext cx="3540868" cy="15438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79" t="46713" r="11596" b="45719"/>
          <a:stretch/>
        </p:blipFill>
        <p:spPr>
          <a:xfrm>
            <a:off x="3297675" y="4167602"/>
            <a:ext cx="3540869" cy="5858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97676" y="475341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inLibertineT"/>
              </a:rPr>
              <a:t>P</a:t>
            </a:r>
            <a:r>
              <a:rPr lang="en-US" dirty="0" smtClean="0">
                <a:solidFill>
                  <a:schemeClr val="bg1"/>
                </a:solidFill>
                <a:latin typeface="LinLibertineT"/>
              </a:rPr>
              <a:t>recision-recall parameters for our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>
            <a:spLocks noGrp="1"/>
          </p:cNvSpPr>
          <p:nvPr>
            <p:ph type="title"/>
          </p:nvPr>
        </p:nvSpPr>
        <p:spPr>
          <a:xfrm>
            <a:off x="1492450" y="1725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</a:t>
            </a:r>
            <a:r>
              <a:rPr lang="en" b="1"/>
              <a:t>TIMELINE</a:t>
            </a:r>
            <a:endParaRPr b="1"/>
          </a:p>
        </p:txBody>
      </p:sp>
      <p:sp>
        <p:nvSpPr>
          <p:cNvPr id="211" name="Google Shape;211;p22"/>
          <p:cNvSpPr txBox="1">
            <a:spLocks noGrp="1"/>
          </p:cNvSpPr>
          <p:nvPr>
            <p:ph type="body" idx="1"/>
          </p:nvPr>
        </p:nvSpPr>
        <p:spPr>
          <a:xfrm>
            <a:off x="1258500" y="17040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12" name="Google Shape;212;p22"/>
          <p:cNvGrpSpPr/>
          <p:nvPr/>
        </p:nvGrpSpPr>
        <p:grpSpPr>
          <a:xfrm>
            <a:off x="670621" y="904075"/>
            <a:ext cx="1611316" cy="3711155"/>
            <a:chOff x="960053" y="283725"/>
            <a:chExt cx="2253904" cy="4076400"/>
          </a:xfrm>
        </p:grpSpPr>
        <p:sp>
          <p:nvSpPr>
            <p:cNvPr id="213" name="Google Shape;213;p22"/>
            <p:cNvSpPr/>
            <p:nvPr/>
          </p:nvSpPr>
          <p:spPr>
            <a:xfrm>
              <a:off x="960053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1118228" y="1503820"/>
              <a:ext cx="1930800" cy="11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1) RESEARCH PAPERS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2)MOOC COURSE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 smtClean="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98</a:t>
              </a:r>
              <a:r>
                <a:rPr lang="en" sz="4000" dirty="0" smtClean="0">
                  <a:solidFill>
                    <a:srgbClr val="0D5DD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4000" dirty="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960057" y="3016699"/>
              <a:ext cx="2253900" cy="124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RESEARCH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    &amp;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IMPROVISIONS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18" name="Google Shape;218;p22"/>
          <p:cNvGrpSpPr/>
          <p:nvPr/>
        </p:nvGrpSpPr>
        <p:grpSpPr>
          <a:xfrm>
            <a:off x="2281950" y="904075"/>
            <a:ext cx="1494742" cy="3711155"/>
            <a:chOff x="1118210" y="283725"/>
            <a:chExt cx="2090840" cy="4076400"/>
          </a:xfrm>
        </p:grpSpPr>
        <p:sp>
          <p:nvSpPr>
            <p:cNvPr id="219" name="Google Shape;219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1138702" y="1453348"/>
              <a:ext cx="1910100" cy="12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1)ANNOTATED DATASET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2)LSTM+CNN+SUBMODULAR FRAMEWORK FUNCTIONS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98</a:t>
              </a:r>
              <a:r>
                <a:rPr lang="en" sz="4000">
                  <a:solidFill>
                    <a:srgbClr val="0D5DD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400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1138719" y="2980589"/>
              <a:ext cx="2030400" cy="12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DATASET 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    &amp;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APPROACH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24" name="Google Shape;224;p22"/>
          <p:cNvGrpSpPr/>
          <p:nvPr/>
        </p:nvGrpSpPr>
        <p:grpSpPr>
          <a:xfrm>
            <a:off x="3776700" y="904075"/>
            <a:ext cx="1590579" cy="3711155"/>
            <a:chOff x="984152" y="283725"/>
            <a:chExt cx="2224898" cy="4076400"/>
          </a:xfrm>
        </p:grpSpPr>
        <p:sp>
          <p:nvSpPr>
            <p:cNvPr id="225" name="Google Shape;225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1118122" y="1458867"/>
              <a:ext cx="2030400" cy="121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1)TEXT REPRESENTATION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2)IMAGE REPRESENTATION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3)FEATURE EXTRACTION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1099781" y="470600"/>
              <a:ext cx="2109264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 smtClean="0">
                  <a:solidFill>
                    <a:srgbClr val="0D5DDF"/>
                  </a:solidFill>
                  <a:latin typeface="Roboto"/>
                  <a:ea typeface="Roboto"/>
                  <a:cs typeface="Roboto Thin"/>
                  <a:sym typeface="Roboto"/>
                </a:rPr>
                <a:t>100</a:t>
              </a:r>
              <a:r>
                <a:rPr lang="en" sz="4000" dirty="0" smtClean="0">
                  <a:solidFill>
                    <a:srgbClr val="0D5DD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4000" dirty="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984152" y="3052782"/>
              <a:ext cx="2145000" cy="120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APPLICATION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OF MODELS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31" name="Google Shape;231;p22"/>
          <p:cNvGrpSpPr/>
          <p:nvPr/>
        </p:nvGrpSpPr>
        <p:grpSpPr>
          <a:xfrm>
            <a:off x="5367275" y="904075"/>
            <a:ext cx="1590567" cy="3711155"/>
            <a:chOff x="984170" y="283725"/>
            <a:chExt cx="2224880" cy="4076400"/>
          </a:xfrm>
        </p:grpSpPr>
        <p:sp>
          <p:nvSpPr>
            <p:cNvPr id="232" name="Google Shape;232;p2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1203376" y="1192067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1118210" y="1435416"/>
              <a:ext cx="1930800" cy="124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latin typeface="Montserrat"/>
                  <a:ea typeface="Montserrat"/>
                  <a:cs typeface="Montserrat"/>
                  <a:sym typeface="Montserrat"/>
                </a:rPr>
                <a:t>1)TESTING FOR EFFECTIVE SUMMARIZATION</a:t>
              </a: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4000" b="1" dirty="0" smtClean="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95</a:t>
              </a:r>
              <a:r>
                <a:rPr lang="en" sz="4000" dirty="0" smtClean="0">
                  <a:solidFill>
                    <a:srgbClr val="0D5DD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4000" dirty="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984170" y="3016699"/>
              <a:ext cx="2145000" cy="124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TESTING 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   OF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THE MODELS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38" name="Google Shape;238;p22"/>
          <p:cNvGrpSpPr/>
          <p:nvPr/>
        </p:nvGrpSpPr>
        <p:grpSpPr>
          <a:xfrm>
            <a:off x="6978262" y="904063"/>
            <a:ext cx="1553079" cy="3846230"/>
            <a:chOff x="984170" y="341749"/>
            <a:chExt cx="2172443" cy="4224769"/>
          </a:xfrm>
        </p:grpSpPr>
        <p:sp>
          <p:nvSpPr>
            <p:cNvPr id="239" name="Google Shape;239;p22"/>
            <p:cNvSpPr/>
            <p:nvPr/>
          </p:nvSpPr>
          <p:spPr>
            <a:xfrm>
              <a:off x="1126213" y="490118"/>
              <a:ext cx="2030400" cy="4076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D5DD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1233908" y="1580078"/>
              <a:ext cx="18150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 smtClean="0">
                  <a:latin typeface="Montserrat"/>
                  <a:ea typeface="Montserrat"/>
                  <a:cs typeface="Montserrat"/>
                  <a:sym typeface="Montserrat"/>
                </a:rPr>
                <a:t>1)REDUCING THE COST FUNCTION</a:t>
              </a:r>
              <a:endParaRPr sz="1000" b="1" dirty="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 smtClean="0">
                  <a:latin typeface="Montserrat"/>
                  <a:ea typeface="Montserrat"/>
                  <a:cs typeface="Montserrat"/>
                  <a:sym typeface="Montserrat"/>
                </a:rPr>
                <a:t>2)IMPROVENTS IN PRECISON</a:t>
              </a:r>
              <a:endParaRPr sz="1000" b="1" dirty="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43" name="Google Shape;243;p22"/>
            <p:cNvSpPr/>
            <p:nvPr/>
          </p:nvSpPr>
          <p:spPr>
            <a:xfrm>
              <a:off x="1162596" y="563921"/>
              <a:ext cx="1988142" cy="6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4000" b="1" dirty="0" smtClean="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90</a:t>
              </a:r>
              <a:r>
                <a:rPr lang="en" sz="4000" dirty="0" smtClean="0">
                  <a:solidFill>
                    <a:srgbClr val="0D5DD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4000" dirty="0">
                <a:solidFill>
                  <a:srgbClr val="0D5DD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984170" y="3172455"/>
              <a:ext cx="21450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RESULTS 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AND 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ANALYSIS</a:t>
              </a:r>
              <a:endPara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3"/>
          <p:cNvSpPr txBox="1">
            <a:spLocks noGrp="1"/>
          </p:cNvSpPr>
          <p:nvPr>
            <p:ph type="body" idx="1"/>
          </p:nvPr>
        </p:nvSpPr>
        <p:spPr>
          <a:xfrm>
            <a:off x="1133025" y="1881300"/>
            <a:ext cx="7105800" cy="13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>
                <a:latin typeface="Pacifico"/>
                <a:ea typeface="Pacifico"/>
                <a:cs typeface="Pacifico"/>
                <a:sym typeface="Pacifico"/>
              </a:rPr>
              <a:t>   THANK YOU</a:t>
            </a:r>
            <a:endParaRPr sz="60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41" name="Google Shape;141;p14"/>
          <p:cNvSpPr txBox="1"/>
          <p:nvPr/>
        </p:nvSpPr>
        <p:spPr>
          <a:xfrm>
            <a:off x="1117300" y="966450"/>
            <a:ext cx="7797300" cy="3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Visual Data in the form of images, videos and live streams have been growing at an unprecedented rate in the last few years. 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BLESSING</a:t>
            </a: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-For the data scientists because it helps them improve predictive accuracy.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CURSE</a:t>
            </a: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-It is  a curse for humans because most of video taken by smartphones, surveillance cameras never end up getting curated and become redundant and boring to watch.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t="4370"/>
          <a:stretch/>
        </p:blipFill>
        <p:spPr>
          <a:xfrm>
            <a:off x="333100" y="2686425"/>
            <a:ext cx="3470700" cy="22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/>
        </p:nvSpPr>
        <p:spPr>
          <a:xfrm>
            <a:off x="4242575" y="2751950"/>
            <a:ext cx="4553700" cy="19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Video summarization would help the user to quickly grasp the important content of the video according to the requirement</a:t>
            </a:r>
            <a:endParaRPr sz="3000">
              <a:solidFill>
                <a:srgbClr val="F3F3F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1229325" y="406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                    PROPOSED SOLUTION</a:t>
            </a:r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body" idx="1"/>
          </p:nvPr>
        </p:nvSpPr>
        <p:spPr>
          <a:xfrm>
            <a:off x="1097850" y="886350"/>
            <a:ext cx="8117700" cy="3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My approach aims to combine the areas of TEXT-VISUAL embeddings  and VIDEO  SUMMARIZATION METHOD using submodular mixtures  for creating summaries that are </a:t>
            </a:r>
            <a:r>
              <a:rPr lang="en" sz="1800" b="1"/>
              <a:t>QUERY ADAPTIVE</a:t>
            </a:r>
            <a:endParaRPr b="1"/>
          </a:p>
        </p:txBody>
      </p:sp>
      <p:pic>
        <p:nvPicPr>
          <p:cNvPr id="150" name="Google Shape;150;p15"/>
          <p:cNvPicPr preferRelativeResize="0"/>
          <p:nvPr/>
        </p:nvPicPr>
        <p:blipFill rotWithShape="1">
          <a:blip r:embed="rId3">
            <a:alphaModFix/>
          </a:blip>
          <a:srcRect l="-920" t="9470" r="919" b="-9469"/>
          <a:stretch/>
        </p:blipFill>
        <p:spPr>
          <a:xfrm>
            <a:off x="150525" y="1951275"/>
            <a:ext cx="7450050" cy="124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050" y="3192200"/>
            <a:ext cx="7450050" cy="14173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 txBox="1"/>
          <p:nvPr/>
        </p:nvSpPr>
        <p:spPr>
          <a:xfrm>
            <a:off x="343975" y="4609525"/>
            <a:ext cx="7764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query-adaptive video summarization model picks frames that are relevant to the query while also giving a sense of entire video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297650" y="661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STATE OF ART</a:t>
            </a:r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951900" y="802650"/>
            <a:ext cx="8401500" cy="3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video summarization techniques can be categorized into methods trying to model one of three properties of summaries:-(i)</a:t>
            </a:r>
            <a:r>
              <a:rPr lang="en" b="1"/>
              <a:t> interestingness </a:t>
            </a:r>
            <a:r>
              <a:rPr lang="en"/>
              <a:t>(how good is a given snippet as a summary)(ii) </a:t>
            </a:r>
            <a:r>
              <a:rPr lang="en" b="1"/>
              <a:t>representativeness (</a:t>
            </a:r>
            <a:r>
              <a:rPr lang="en"/>
              <a:t>how well the summary represents the entire video or image collection)(iii) </a:t>
            </a:r>
            <a:r>
              <a:rPr lang="en" b="1"/>
              <a:t>diversity </a:t>
            </a:r>
            <a:r>
              <a:rPr lang="en"/>
              <a:t>(how non-redundant and diverse is the summary)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625" y="1818250"/>
            <a:ext cx="7506950" cy="31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PROPOSED METHODOLOGY</a:t>
            </a:r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body" idx="1"/>
          </p:nvPr>
        </p:nvSpPr>
        <p:spPr>
          <a:xfrm>
            <a:off x="575150" y="1157300"/>
            <a:ext cx="8303400" cy="3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800"/>
              <a:t>Develop a relevance model which allows us to rank frames of a video according to their relevance given a text query.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800"/>
              <a:t>Using the submodular framework of objectives for optimising the selected set of frames  for diversity and representativeness.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 rotWithShape="1">
          <a:blip r:embed="rId3">
            <a:alphaModFix/>
          </a:blip>
          <a:srcRect l="30728" t="40251" r="12482" b="30661"/>
          <a:stretch/>
        </p:blipFill>
        <p:spPr>
          <a:xfrm>
            <a:off x="999300" y="2571750"/>
            <a:ext cx="7190976" cy="21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>
            <a:off x="3520650" y="883300"/>
            <a:ext cx="2102700" cy="567600"/>
          </a:xfrm>
          <a:prstGeom prst="roundRect">
            <a:avLst>
              <a:gd name="adj" fmla="val 50000"/>
            </a:avLst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QUERY BASED SUMMARIZATION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5573250" y="2225449"/>
            <a:ext cx="1538100" cy="567600"/>
          </a:xfrm>
          <a:prstGeom prst="roundRect">
            <a:avLst>
              <a:gd name="adj" fmla="val 50000"/>
            </a:avLst>
          </a:prstGeom>
          <a:solidFill>
            <a:srgbClr val="0D5D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SUMMARIZATION 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MODEL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2032650" y="2225450"/>
            <a:ext cx="1720200" cy="567600"/>
          </a:xfrm>
          <a:prstGeom prst="roundRect">
            <a:avLst>
              <a:gd name="adj" fmla="val 50000"/>
            </a:avLst>
          </a:prstGeom>
          <a:solidFill>
            <a:srgbClr val="0D5D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QUERY    RELEVANCE   </a:t>
            </a:r>
            <a:endParaRPr sz="10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PREDICTION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955200" y="3250250"/>
            <a:ext cx="1770300" cy="6492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TEXTUAL REPRESENTATION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2877900" y="3250250"/>
            <a:ext cx="1770300" cy="6492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IMAGE REPRESENTATION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6" name="Google Shape;176;p18"/>
          <p:cNvSpPr/>
          <p:nvPr/>
        </p:nvSpPr>
        <p:spPr>
          <a:xfrm>
            <a:off x="5069175" y="3250250"/>
            <a:ext cx="2534700" cy="6492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SUBMODULAR  SUMMARIZATION    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          FRAMEWORK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77" name="Google Shape;177;p18"/>
          <p:cNvCxnSpPr>
            <a:stCxn id="171" idx="2"/>
            <a:endCxn id="172" idx="0"/>
          </p:cNvCxnSpPr>
          <p:nvPr/>
        </p:nvCxnSpPr>
        <p:spPr>
          <a:xfrm rot="-5400000" flipH="1">
            <a:off x="5069850" y="953050"/>
            <a:ext cx="774600" cy="17703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8" name="Google Shape;178;p18"/>
          <p:cNvCxnSpPr>
            <a:stCxn id="173" idx="0"/>
            <a:endCxn id="171" idx="2"/>
          </p:cNvCxnSpPr>
          <p:nvPr/>
        </p:nvCxnSpPr>
        <p:spPr>
          <a:xfrm rot="-5400000">
            <a:off x="3345150" y="998450"/>
            <a:ext cx="774600" cy="16794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9" name="Google Shape;179;p18"/>
          <p:cNvCxnSpPr>
            <a:stCxn id="173" idx="2"/>
            <a:endCxn id="175" idx="0"/>
          </p:cNvCxnSpPr>
          <p:nvPr/>
        </p:nvCxnSpPr>
        <p:spPr>
          <a:xfrm rot="-5400000" flipH="1">
            <a:off x="3099300" y="2586500"/>
            <a:ext cx="457200" cy="8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0" name="Google Shape;180;p18"/>
          <p:cNvCxnSpPr>
            <a:stCxn id="174" idx="0"/>
            <a:endCxn id="173" idx="2"/>
          </p:cNvCxnSpPr>
          <p:nvPr/>
        </p:nvCxnSpPr>
        <p:spPr>
          <a:xfrm rot="-5400000">
            <a:off x="2137950" y="2495450"/>
            <a:ext cx="457200" cy="1052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1" name="Google Shape;181;p18"/>
          <p:cNvCxnSpPr>
            <a:stCxn id="176" idx="0"/>
            <a:endCxn id="172" idx="2"/>
          </p:cNvCxnSpPr>
          <p:nvPr/>
        </p:nvCxnSpPr>
        <p:spPr>
          <a:xfrm rot="-5400000">
            <a:off x="6110775" y="3018800"/>
            <a:ext cx="457200" cy="5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18"/>
          <p:cNvSpPr txBox="1"/>
          <p:nvPr/>
        </p:nvSpPr>
        <p:spPr>
          <a:xfrm>
            <a:off x="2156850" y="108875"/>
            <a:ext cx="436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2032650" y="138450"/>
            <a:ext cx="4615800" cy="5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HIERARCHY OF APPROACH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>
            <a:spLocks noGrp="1"/>
          </p:cNvSpPr>
          <p:nvPr>
            <p:ph type="body" idx="1"/>
          </p:nvPr>
        </p:nvSpPr>
        <p:spPr>
          <a:xfrm>
            <a:off x="1163025" y="475025"/>
            <a:ext cx="7173300" cy="40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TEXT REPRESENTATION</a:t>
            </a:r>
            <a:r>
              <a:rPr lang="en" b="1"/>
              <a:t>-</a:t>
            </a:r>
            <a:r>
              <a:rPr lang="en"/>
              <a:t>A  feature representation t of the textual query,first project each word of the query into a  semantic space using the </a:t>
            </a:r>
            <a:r>
              <a:rPr lang="en" sz="1800" b="1"/>
              <a:t>word2vec mode</a:t>
            </a:r>
            <a:r>
              <a:rPr lang="en" b="1"/>
              <a:t>l </a:t>
            </a:r>
            <a:r>
              <a:rPr lang="en"/>
              <a:t> which is trained on GoogleNews dataset.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/>
              <a:t>IMAGE REPRESENTATION</a:t>
            </a:r>
            <a:r>
              <a:rPr lang="en"/>
              <a:t>-To represent the image, we leverage the feature representations of a pre-trained VGG-19 network on ImageNet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/>
              <a:t>SUBMODULAR SUMMARIZATION FRAMEWORK-</a:t>
            </a:r>
            <a:endParaRPr sz="18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this framework, summarization is posed as the problem of selecting a subset (in our case, of frames) y that maximizes a linear combination of submodular objective functions.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EXECUTED ACTIVITIES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4" name="Google Shape;194;p20"/>
          <p:cNvSpPr txBox="1">
            <a:spLocks noGrp="1"/>
          </p:cNvSpPr>
          <p:nvPr>
            <p:ph type="body" idx="1"/>
          </p:nvPr>
        </p:nvSpPr>
        <p:spPr>
          <a:xfrm>
            <a:off x="442275" y="1567550"/>
            <a:ext cx="9451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 The  dataset contains query relevance and diversity annotation which will be used to train  and evaluate query-relevant      summaries. It consists of 200 videos, each of which was retrieved given a different query</a:t>
            </a:r>
            <a:endParaRPr/>
          </a:p>
        </p:txBody>
      </p:sp>
      <p:pic>
        <p:nvPicPr>
          <p:cNvPr id="195" name="Google Shape;195;p20"/>
          <p:cNvPicPr preferRelativeResize="0"/>
          <p:nvPr/>
        </p:nvPicPr>
        <p:blipFill rotWithShape="1">
          <a:blip r:embed="rId3">
            <a:alphaModFix/>
          </a:blip>
          <a:srcRect t="11126" r="71158"/>
          <a:stretch/>
        </p:blipFill>
        <p:spPr>
          <a:xfrm>
            <a:off x="5716800" y="2195000"/>
            <a:ext cx="3325274" cy="280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540550" y="1244925"/>
            <a:ext cx="22440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540550" y="2998050"/>
            <a:ext cx="4635600" cy="18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Relevance annotation ranges between 0 and 4 (Options for answers are “Trash”,“Not good”, “Good” and “Very Good”) for each frame.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Cluster annotations starts from 0 and ranges to an arbitrary number. 0th cluster indicates Trash frames and are of low quality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REPRESENTATION</a:t>
            </a:r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920750" y="1116138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query would be encoded into a single fixed-length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embedding using an LSTM. This allows us to emphasize on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Visually informative words and handle phrases.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4" name="Google Shape;2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43275"/>
            <a:ext cx="5503849" cy="22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1"/>
          <p:cNvPicPr preferRelativeResize="0"/>
          <p:nvPr/>
        </p:nvPicPr>
        <p:blipFill rotWithShape="1">
          <a:blip r:embed="rId4">
            <a:alphaModFix/>
          </a:blip>
          <a:srcRect l="-16479" t="1219" r="53120" b="1209"/>
          <a:stretch/>
        </p:blipFill>
        <p:spPr>
          <a:xfrm>
            <a:off x="4165650" y="982825"/>
            <a:ext cx="5154874" cy="416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945</Words>
  <Application>Microsoft Office PowerPoint</Application>
  <PresentationFormat>On-screen Show (16:9)</PresentationFormat>
  <Paragraphs>114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Lato</vt:lpstr>
      <vt:lpstr>Arial</vt:lpstr>
      <vt:lpstr>Roboto Thin</vt:lpstr>
      <vt:lpstr>LinLibertineT</vt:lpstr>
      <vt:lpstr>Caveat</vt:lpstr>
      <vt:lpstr>Roboto</vt:lpstr>
      <vt:lpstr>Roboto Medium</vt:lpstr>
      <vt:lpstr>Montserrat</vt:lpstr>
      <vt:lpstr>Pacifico</vt:lpstr>
      <vt:lpstr>Focus</vt:lpstr>
      <vt:lpstr>          SUMMARIZATION              OF  VIDEOS                             </vt:lpstr>
      <vt:lpstr>OBJECTIVE</vt:lpstr>
      <vt:lpstr>                      PROPOSED SOLUTION</vt:lpstr>
      <vt:lpstr>                       STATE OF ART</vt:lpstr>
      <vt:lpstr>         PROPOSED METHODOLOGY</vt:lpstr>
      <vt:lpstr>PowerPoint Presentation</vt:lpstr>
      <vt:lpstr>PowerPoint Presentation</vt:lpstr>
      <vt:lpstr>EXECUTED ACTIVITIES </vt:lpstr>
      <vt:lpstr>TEXT REPRESENTATION</vt:lpstr>
      <vt:lpstr>IMAGE REPRESENTATION  USING VGG-19</vt:lpstr>
      <vt:lpstr>CODE SNIPPETS OF LSTM AND VGG-19    MODELS</vt:lpstr>
      <vt:lpstr>SUBMODULAR SUMMARIZATION FRAMEWORK</vt:lpstr>
      <vt:lpstr>APPLICATION OF TRAINED WEIGHTS</vt:lpstr>
      <vt:lpstr>IMPLEMENTATION DETAILS</vt:lpstr>
      <vt:lpstr>RESULTS</vt:lpstr>
      <vt:lpstr>ANALYSIS OF THE RESULTS</vt:lpstr>
      <vt:lpstr>                              TIMELINE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SUMMARIZATION              OF  VIDEOS                             </dc:title>
  <cp:lastModifiedBy>MUJ</cp:lastModifiedBy>
  <cp:revision>29</cp:revision>
  <dcterms:modified xsi:type="dcterms:W3CDTF">2019-04-26T19:21:35Z</dcterms:modified>
</cp:coreProperties>
</file>